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Обращения граждан</a:t>
            </a:r>
            <a:endParaRPr lang="ru-RU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 за 2024г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Электронный вид</c:v>
                </c:pt>
                <c:pt idx="1">
                  <c:v>Письменный вид</c:v>
                </c:pt>
                <c:pt idx="2">
                  <c:v>Повторные обращения</c:v>
                </c:pt>
                <c:pt idx="3">
                  <c:v>Анономные обращения</c:v>
                </c:pt>
                <c:pt idx="4">
                  <c:v>Коллективные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75</c:v>
                </c:pt>
                <c:pt idx="1">
                  <c:v>364</c:v>
                </c:pt>
                <c:pt idx="2">
                  <c:v>113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 за 2023г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Электронный вид</c:v>
                </c:pt>
                <c:pt idx="1">
                  <c:v>Письменный вид</c:v>
                </c:pt>
                <c:pt idx="2">
                  <c:v>Повторные обращения</c:v>
                </c:pt>
                <c:pt idx="3">
                  <c:v>Анономные обращения</c:v>
                </c:pt>
                <c:pt idx="4">
                  <c:v>Коллективные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68</c:v>
                </c:pt>
                <c:pt idx="1">
                  <c:v>22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71757952"/>
        <c:axId val="171759488"/>
        <c:axId val="0"/>
      </c:bar3DChart>
      <c:catAx>
        <c:axId val="17175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pPr>
            <a:endParaRPr lang="ru-RU"/>
          </a:p>
        </c:txPr>
        <c:crossAx val="171759488"/>
        <c:crosses val="autoZero"/>
        <c:auto val="1"/>
        <c:lblAlgn val="ctr"/>
        <c:lblOffset val="100"/>
        <c:noMultiLvlLbl val="0"/>
      </c:catAx>
      <c:valAx>
        <c:axId val="17175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pPr>
            <a:endParaRPr lang="ru-RU"/>
          </a:p>
        </c:txPr>
        <c:crossAx val="17175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D7D90-6C1B-4724-8C53-AD95F9BE8186}" type="doc">
      <dgm:prSet loTypeId="urn:microsoft.com/office/officeart/2005/8/layout/arrow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6E7047-5CE4-4262-B796-4840CC89822A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обращений</a:t>
          </a:r>
        </a:p>
        <a:p>
          <a:pPr algn="ctr"/>
          <a:r>
            <a: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439</a:t>
          </a:r>
          <a:endParaRPr lang="ru-RU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760968-5E70-4FCC-B0E5-05D027ADE9A0}" type="parTrans" cxnId="{285DA3D2-3042-4E37-9460-255FCB46BE12}">
      <dgm:prSet/>
      <dgm:spPr/>
      <dgm:t>
        <a:bodyPr/>
        <a:lstStyle/>
        <a:p>
          <a:endParaRPr lang="ru-RU"/>
        </a:p>
      </dgm:t>
    </dgm:pt>
    <dgm:pt modelId="{66D9E246-961D-48C7-A7B0-A83A74AB5D52}" type="sibTrans" cxnId="{285DA3D2-3042-4E37-9460-255FCB46BE12}">
      <dgm:prSet/>
      <dgm:spPr/>
      <dgm:t>
        <a:bodyPr/>
        <a:lstStyle/>
        <a:p>
          <a:endParaRPr lang="ru-RU"/>
        </a:p>
      </dgm:t>
    </dgm:pt>
    <dgm:pt modelId="{637E14C7-FFCC-46EE-882B-F3B686249BCF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обращений</a:t>
          </a:r>
        </a:p>
        <a:p>
          <a:pPr algn="ctr"/>
          <a:r>
            <a:rPr lang="ru-RU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90</a:t>
          </a:r>
          <a:endParaRPr lang="ru-RU" dirty="0">
            <a:solidFill>
              <a:srgbClr val="FFC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D51FA7-1E69-4597-9FDB-E313309814BC}" type="parTrans" cxnId="{7478525B-8BD3-430D-86A6-EE18AB72B4BA}">
      <dgm:prSet/>
      <dgm:spPr/>
      <dgm:t>
        <a:bodyPr/>
        <a:lstStyle/>
        <a:p>
          <a:endParaRPr lang="ru-RU"/>
        </a:p>
      </dgm:t>
    </dgm:pt>
    <dgm:pt modelId="{38CDCC5F-6C94-4A80-8A27-4A9F439211F6}" type="sibTrans" cxnId="{7478525B-8BD3-430D-86A6-EE18AB72B4BA}">
      <dgm:prSet/>
      <dgm:spPr/>
      <dgm:t>
        <a:bodyPr/>
        <a:lstStyle/>
        <a:p>
          <a:endParaRPr lang="ru-RU"/>
        </a:p>
      </dgm:t>
    </dgm:pt>
    <dgm:pt modelId="{AA5ADA2B-DDB3-4228-9ABC-84CBD08566C0}" type="pres">
      <dgm:prSet presAssocID="{440D7D90-6C1B-4724-8C53-AD95F9BE8186}" presName="compositeShape" presStyleCnt="0">
        <dgm:presLayoutVars>
          <dgm:chMax val="2"/>
          <dgm:dir/>
          <dgm:resizeHandles val="exact"/>
        </dgm:presLayoutVars>
      </dgm:prSet>
      <dgm:spPr/>
    </dgm:pt>
    <dgm:pt modelId="{E9118C1F-5A93-4A0F-AB4F-5884EBCDE97A}" type="pres">
      <dgm:prSet presAssocID="{146E7047-5CE4-4262-B796-4840CC89822A}" presName="upArrow" presStyleLbl="node1" presStyleIdx="0" presStyleCnt="2"/>
      <dgm:spPr>
        <a:solidFill>
          <a:srgbClr val="FFC000"/>
        </a:solidFill>
        <a:ln>
          <a:solidFill>
            <a:srgbClr val="00B0F0"/>
          </a:solidFill>
        </a:ln>
      </dgm:spPr>
    </dgm:pt>
    <dgm:pt modelId="{327E634F-455A-4D37-92ED-661ABB6844D4}" type="pres">
      <dgm:prSet presAssocID="{146E7047-5CE4-4262-B796-4840CC89822A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DC64-CA35-4008-85DF-53D57D6A657F}" type="pres">
      <dgm:prSet presAssocID="{637E14C7-FFCC-46EE-882B-F3B686249BCF}" presName="downArrow" presStyleLbl="node1" presStyleIdx="1" presStyleCnt="2"/>
      <dgm:spPr>
        <a:solidFill>
          <a:srgbClr val="00B0F0"/>
        </a:solidFill>
        <a:ln>
          <a:solidFill>
            <a:srgbClr val="FFC000"/>
          </a:solidFill>
        </a:ln>
      </dgm:spPr>
    </dgm:pt>
    <dgm:pt modelId="{C0B8E774-942D-49BD-AF36-9C09F5BB827A}" type="pres">
      <dgm:prSet presAssocID="{637E14C7-FFCC-46EE-882B-F3B686249BCF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BA67F6-E558-4FFF-A650-0903E2D7CEB1}" type="presOf" srcId="{146E7047-5CE4-4262-B796-4840CC89822A}" destId="{327E634F-455A-4D37-92ED-661ABB6844D4}" srcOrd="0" destOrd="0" presId="urn:microsoft.com/office/officeart/2005/8/layout/arrow4"/>
    <dgm:cxn modelId="{50E1E76D-3A10-4808-A7E9-3E8DB2826E5A}" type="presOf" srcId="{637E14C7-FFCC-46EE-882B-F3B686249BCF}" destId="{C0B8E774-942D-49BD-AF36-9C09F5BB827A}" srcOrd="0" destOrd="0" presId="urn:microsoft.com/office/officeart/2005/8/layout/arrow4"/>
    <dgm:cxn modelId="{285DA3D2-3042-4E37-9460-255FCB46BE12}" srcId="{440D7D90-6C1B-4724-8C53-AD95F9BE8186}" destId="{146E7047-5CE4-4262-B796-4840CC89822A}" srcOrd="0" destOrd="0" parTransId="{F9760968-5E70-4FCC-B0E5-05D027ADE9A0}" sibTransId="{66D9E246-961D-48C7-A7B0-A83A74AB5D52}"/>
    <dgm:cxn modelId="{7478525B-8BD3-430D-86A6-EE18AB72B4BA}" srcId="{440D7D90-6C1B-4724-8C53-AD95F9BE8186}" destId="{637E14C7-FFCC-46EE-882B-F3B686249BCF}" srcOrd="1" destOrd="0" parTransId="{77D51FA7-1E69-4597-9FDB-E313309814BC}" sibTransId="{38CDCC5F-6C94-4A80-8A27-4A9F439211F6}"/>
    <dgm:cxn modelId="{92ED848A-1E85-4A1E-BD1C-23733EF49257}" type="presOf" srcId="{440D7D90-6C1B-4724-8C53-AD95F9BE8186}" destId="{AA5ADA2B-DDB3-4228-9ABC-84CBD08566C0}" srcOrd="0" destOrd="0" presId="urn:microsoft.com/office/officeart/2005/8/layout/arrow4"/>
    <dgm:cxn modelId="{7CC9804D-ACAE-4CB5-BBBF-EE5A840F3659}" type="presParOf" srcId="{AA5ADA2B-DDB3-4228-9ABC-84CBD08566C0}" destId="{E9118C1F-5A93-4A0F-AB4F-5884EBCDE97A}" srcOrd="0" destOrd="0" presId="urn:microsoft.com/office/officeart/2005/8/layout/arrow4"/>
    <dgm:cxn modelId="{BDB88B57-9880-4A60-9978-E2B6D953949A}" type="presParOf" srcId="{AA5ADA2B-DDB3-4228-9ABC-84CBD08566C0}" destId="{327E634F-455A-4D37-92ED-661ABB6844D4}" srcOrd="1" destOrd="0" presId="urn:microsoft.com/office/officeart/2005/8/layout/arrow4"/>
    <dgm:cxn modelId="{A7051002-DCD9-472E-BA8A-3DB9442253A4}" type="presParOf" srcId="{AA5ADA2B-DDB3-4228-9ABC-84CBD08566C0}" destId="{ED7CDC64-CA35-4008-85DF-53D57D6A657F}" srcOrd="2" destOrd="0" presId="urn:microsoft.com/office/officeart/2005/8/layout/arrow4"/>
    <dgm:cxn modelId="{9A78F248-5CCF-401D-AEAB-CCE2F3FCD15C}" type="presParOf" srcId="{AA5ADA2B-DDB3-4228-9ABC-84CBD08566C0}" destId="{C0B8E774-942D-49BD-AF36-9C09F5BB827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E4440-BB44-4C1E-81AC-AF607A8F824F}" type="doc">
      <dgm:prSet loTypeId="urn:microsoft.com/office/officeart/2009/3/layout/OpposingIdeas" loCatId="relationship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18063AB-1320-4BBB-82EB-E591F541EAFD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 квартал 2024 г</a:t>
          </a:r>
          <a:endParaRPr lang="ru-RU" sz="2400" dirty="0">
            <a:solidFill>
              <a:schemeClr val="bg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44FA286-81EE-415A-A030-122C8A272BE1}" type="parTrans" cxnId="{A222875C-DE4A-4045-B172-2AEDFD92E040}">
      <dgm:prSet/>
      <dgm:spPr/>
      <dgm:t>
        <a:bodyPr/>
        <a:lstStyle/>
        <a:p>
          <a:endParaRPr lang="ru-RU"/>
        </a:p>
      </dgm:t>
    </dgm:pt>
    <dgm:pt modelId="{CBD38670-2684-412A-B2F8-D6E92A405551}" type="sibTrans" cxnId="{A222875C-DE4A-4045-B172-2AEDFD92E040}">
      <dgm:prSet/>
      <dgm:spPr/>
      <dgm:t>
        <a:bodyPr/>
        <a:lstStyle/>
        <a:p>
          <a:endParaRPr lang="ru-RU"/>
        </a:p>
      </dgm:t>
    </dgm:pt>
    <dgm:pt modelId="{5A8E9566-ECCD-46AE-9A6E-90A1738D9B7E}">
      <dgm:prSet phldrT="[Текст]" custT="1"/>
      <dgm:spPr/>
      <dgm:t>
        <a:bodyPr/>
        <a:lstStyle/>
        <a:p>
          <a:pPr algn="ctr"/>
          <a:r>
            <a:rPr lang="ru-RU" sz="40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82,99%</a:t>
          </a:r>
        </a:p>
        <a:p>
          <a:pPr algn="ctr"/>
          <a:r>
            <a:rPr lang="ru-RU" sz="40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439 обращений</a:t>
          </a:r>
          <a:endParaRPr lang="ru-RU" sz="4000" dirty="0">
            <a:solidFill>
              <a:srgbClr val="0070C0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8DF94C7-C766-483B-A326-E94B5CA4A645}" type="parTrans" cxnId="{7DF6E55E-E0F0-4ACD-A40F-856681BC37CB}">
      <dgm:prSet/>
      <dgm:spPr/>
      <dgm:t>
        <a:bodyPr/>
        <a:lstStyle/>
        <a:p>
          <a:endParaRPr lang="ru-RU"/>
        </a:p>
      </dgm:t>
    </dgm:pt>
    <dgm:pt modelId="{B7C8DF18-D41D-4C2E-9EE1-743AAA0B881C}" type="sibTrans" cxnId="{7DF6E55E-E0F0-4ACD-A40F-856681BC37CB}">
      <dgm:prSet/>
      <dgm:spPr/>
      <dgm:t>
        <a:bodyPr/>
        <a:lstStyle/>
        <a:p>
          <a:endParaRPr lang="ru-RU"/>
        </a:p>
      </dgm:t>
    </dgm:pt>
    <dgm:pt modelId="{25C5CA33-DC54-4A68-A94C-E1E44525739E}">
      <dgm:prSet phldrT="[Текст]" custT="1"/>
      <dgm:spPr>
        <a:solidFill>
          <a:srgbClr val="00B0F0"/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24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 квартал 2023 г</a:t>
          </a:r>
          <a:endParaRPr lang="ru-RU" sz="2400" dirty="0">
            <a:solidFill>
              <a:schemeClr val="bg1"/>
            </a:solidFill>
          </a:endParaRPr>
        </a:p>
      </dgm:t>
    </dgm:pt>
    <dgm:pt modelId="{58EEB713-01DF-4C0C-B3B9-901B0F1BE3AB}" type="parTrans" cxnId="{8A31429E-18A0-4F6F-A446-9E7EF7F6B68E}">
      <dgm:prSet/>
      <dgm:spPr/>
      <dgm:t>
        <a:bodyPr/>
        <a:lstStyle/>
        <a:p>
          <a:endParaRPr lang="ru-RU"/>
        </a:p>
      </dgm:t>
    </dgm:pt>
    <dgm:pt modelId="{79E0BC26-CC83-4352-BA2D-44B7D85D2749}" type="sibTrans" cxnId="{8A31429E-18A0-4F6F-A446-9E7EF7F6B68E}">
      <dgm:prSet/>
      <dgm:spPr/>
      <dgm:t>
        <a:bodyPr/>
        <a:lstStyle/>
        <a:p>
          <a:endParaRPr lang="ru-RU"/>
        </a:p>
      </dgm:t>
    </dgm:pt>
    <dgm:pt modelId="{B20B481E-7696-429E-8D46-EC49BA1FBDE9}">
      <dgm:prSet phldrT="[Текст]" custT="1"/>
      <dgm:spPr/>
      <dgm:t>
        <a:bodyPr/>
        <a:lstStyle/>
        <a:p>
          <a:pPr algn="ctr"/>
          <a:r>
            <a:rPr lang="ru-RU" sz="40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17,01%</a:t>
          </a:r>
          <a:endParaRPr lang="ru-RU" sz="4000" dirty="0">
            <a:solidFill>
              <a:srgbClr val="0070C0"/>
            </a:solidFill>
          </a:endParaRPr>
        </a:p>
      </dgm:t>
    </dgm:pt>
    <dgm:pt modelId="{F8C4C965-DE74-4BEE-BB9F-E361956B8C0A}" type="parTrans" cxnId="{83D6EB89-1A38-4B27-8CEF-3809CE7C5F03}">
      <dgm:prSet/>
      <dgm:spPr/>
      <dgm:t>
        <a:bodyPr/>
        <a:lstStyle/>
        <a:p>
          <a:endParaRPr lang="ru-RU"/>
        </a:p>
      </dgm:t>
    </dgm:pt>
    <dgm:pt modelId="{35688E6F-3108-4566-A2A8-1A943258B9C5}" type="sibTrans" cxnId="{83D6EB89-1A38-4B27-8CEF-3809CE7C5F03}">
      <dgm:prSet/>
      <dgm:spPr/>
      <dgm:t>
        <a:bodyPr/>
        <a:lstStyle/>
        <a:p>
          <a:endParaRPr lang="ru-RU"/>
        </a:p>
      </dgm:t>
    </dgm:pt>
    <dgm:pt modelId="{738E265E-9C14-4798-95CD-D951571B0917}">
      <dgm:prSet custT="1"/>
      <dgm:spPr/>
      <dgm:t>
        <a:bodyPr/>
        <a:lstStyle/>
        <a:p>
          <a:pPr algn="ctr"/>
          <a:r>
            <a:rPr lang="ru-RU" sz="40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90</a:t>
          </a:r>
        </a:p>
        <a:p>
          <a:pPr algn="ctr"/>
          <a:r>
            <a:rPr lang="ru-RU" sz="40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обращений</a:t>
          </a:r>
          <a:endParaRPr lang="ru-RU" sz="4000" dirty="0">
            <a:solidFill>
              <a:srgbClr val="0070C0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3C1B6CC-44DA-4615-9683-258509FB10EE}" type="parTrans" cxnId="{ACD8B3A2-FC0F-4BF2-8C3A-1E05DA607AAF}">
      <dgm:prSet/>
      <dgm:spPr/>
      <dgm:t>
        <a:bodyPr/>
        <a:lstStyle/>
        <a:p>
          <a:endParaRPr lang="ru-RU"/>
        </a:p>
      </dgm:t>
    </dgm:pt>
    <dgm:pt modelId="{0136F9EA-5A37-4AD5-A6BC-B3545078FE98}" type="sibTrans" cxnId="{ACD8B3A2-FC0F-4BF2-8C3A-1E05DA607AAF}">
      <dgm:prSet/>
      <dgm:spPr/>
      <dgm:t>
        <a:bodyPr/>
        <a:lstStyle/>
        <a:p>
          <a:endParaRPr lang="ru-RU"/>
        </a:p>
      </dgm:t>
    </dgm:pt>
    <dgm:pt modelId="{AF6A4819-EFDF-4BF7-81FB-7AFC3848C9BE}" type="pres">
      <dgm:prSet presAssocID="{4C7E4440-BB44-4C1E-81AC-AF607A8F824F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428F30-0A29-4BE7-B9E7-3B79691AF5AF}" type="pres">
      <dgm:prSet presAssocID="{4C7E4440-BB44-4C1E-81AC-AF607A8F824F}" presName="Background" presStyleLbl="node1" presStyleIdx="0" presStyleCnt="1" custScaleX="106736" custScaleY="87845" custLinFactNeighborX="-1623" custLinFactNeighborY="-1682"/>
      <dgm:spPr>
        <a:solidFill>
          <a:srgbClr val="FFC000"/>
        </a:solidFill>
      </dgm:spPr>
      <dgm:t>
        <a:bodyPr/>
        <a:lstStyle/>
        <a:p>
          <a:endParaRPr lang="ru-RU"/>
        </a:p>
      </dgm:t>
    </dgm:pt>
    <dgm:pt modelId="{BF8A3E93-5FD9-4D65-B571-A1F22B3602E8}" type="pres">
      <dgm:prSet presAssocID="{4C7E4440-BB44-4C1E-81AC-AF607A8F824F}" presName="Divider" presStyleLbl="callout" presStyleIdx="0" presStyleCnt="1"/>
      <dgm:spPr/>
    </dgm:pt>
    <dgm:pt modelId="{9BEE0C63-5D09-4F6C-92E3-B4F87A2C49A1}" type="pres">
      <dgm:prSet presAssocID="{4C7E4440-BB44-4C1E-81AC-AF607A8F824F}" presName="ChildText1" presStyleLbl="revTx" presStyleIdx="0" presStyleCnt="0" custScaleX="130305" custScaleY="112882" custLinFactNeighborX="-7049" custLinFactNeighborY="112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CC250-38CC-454E-AE94-ABEE739499A3}" type="pres">
      <dgm:prSet presAssocID="{4C7E4440-BB44-4C1E-81AC-AF607A8F824F}" presName="ChildText2" presStyleLbl="revTx" presStyleIdx="0" presStyleCnt="0" custScaleX="127950" custScaleY="1098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C389C-4FD3-45BA-8414-39530041E544}" type="pres">
      <dgm:prSet presAssocID="{4C7E4440-BB44-4C1E-81AC-AF607A8F824F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6BF915B9-AFCD-4CF4-AE60-6C738EC729AE}" type="pres">
      <dgm:prSet presAssocID="{4C7E4440-BB44-4C1E-81AC-AF607A8F824F}" presName="ParentShape1" presStyleLbl="alignImgPlace1" presStyleIdx="0" presStyleCnt="2" custScaleX="123594" custScaleY="98140" custLinFactNeighborX="-27043" custLinFactNeighborY="4614">
        <dgm:presLayoutVars/>
      </dgm:prSet>
      <dgm:spPr/>
      <dgm:t>
        <a:bodyPr/>
        <a:lstStyle/>
        <a:p>
          <a:endParaRPr lang="ru-RU"/>
        </a:p>
      </dgm:t>
    </dgm:pt>
    <dgm:pt modelId="{D818AA27-6CB8-4C3B-A6F2-FD8353E56A84}" type="pres">
      <dgm:prSet presAssocID="{4C7E4440-BB44-4C1E-81AC-AF607A8F824F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0ED1DAF5-0769-4971-98DE-407782DCDFCD}" type="pres">
      <dgm:prSet presAssocID="{4C7E4440-BB44-4C1E-81AC-AF607A8F824F}" presName="ParentShape2" presStyleLbl="alignImgPlace1" presStyleIdx="1" presStyleCnt="2" custScaleX="110517" custScaleY="90287" custLinFactNeighborX="-2445" custLinFactNeighborY="-5056">
        <dgm:presLayoutVars/>
      </dgm:prSet>
      <dgm:spPr/>
      <dgm:t>
        <a:bodyPr/>
        <a:lstStyle/>
        <a:p>
          <a:endParaRPr lang="ru-RU"/>
        </a:p>
      </dgm:t>
    </dgm:pt>
  </dgm:ptLst>
  <dgm:cxnLst>
    <dgm:cxn modelId="{7DF6E55E-E0F0-4ACD-A40F-856681BC37CB}" srcId="{518063AB-1320-4BBB-82EB-E591F541EAFD}" destId="{5A8E9566-ECCD-46AE-9A6E-90A1738D9B7E}" srcOrd="0" destOrd="0" parTransId="{C8DF94C7-C766-483B-A326-E94B5CA4A645}" sibTransId="{B7C8DF18-D41D-4C2E-9EE1-743AAA0B881C}"/>
    <dgm:cxn modelId="{83D6EB89-1A38-4B27-8CEF-3809CE7C5F03}" srcId="{25C5CA33-DC54-4A68-A94C-E1E44525739E}" destId="{B20B481E-7696-429E-8D46-EC49BA1FBDE9}" srcOrd="0" destOrd="0" parTransId="{F8C4C965-DE74-4BEE-BB9F-E361956B8C0A}" sibTransId="{35688E6F-3108-4566-A2A8-1A943258B9C5}"/>
    <dgm:cxn modelId="{58753C55-6AE7-4491-8FDA-01E8D64193C9}" type="presOf" srcId="{518063AB-1320-4BBB-82EB-E591F541EAFD}" destId="{6BF915B9-AFCD-4CF4-AE60-6C738EC729AE}" srcOrd="1" destOrd="0" presId="urn:microsoft.com/office/officeart/2009/3/layout/OpposingIdeas"/>
    <dgm:cxn modelId="{0BD8CD4E-A279-4290-A45F-B63C2585B308}" type="presOf" srcId="{4C7E4440-BB44-4C1E-81AC-AF607A8F824F}" destId="{AF6A4819-EFDF-4BF7-81FB-7AFC3848C9BE}" srcOrd="0" destOrd="0" presId="urn:microsoft.com/office/officeart/2009/3/layout/OpposingIdeas"/>
    <dgm:cxn modelId="{B5A78C84-B711-4E2B-B977-581192A05842}" type="presOf" srcId="{25C5CA33-DC54-4A68-A94C-E1E44525739E}" destId="{0ED1DAF5-0769-4971-98DE-407782DCDFCD}" srcOrd="1" destOrd="0" presId="urn:microsoft.com/office/officeart/2009/3/layout/OpposingIdeas"/>
    <dgm:cxn modelId="{FCB4E7CE-873C-40E3-AE98-04D10E5ADB08}" type="presOf" srcId="{738E265E-9C14-4798-95CD-D951571B0917}" destId="{29CCC250-38CC-454E-AE94-ABEE739499A3}" srcOrd="0" destOrd="1" presId="urn:microsoft.com/office/officeart/2009/3/layout/OpposingIdeas"/>
    <dgm:cxn modelId="{8A31429E-18A0-4F6F-A446-9E7EF7F6B68E}" srcId="{4C7E4440-BB44-4C1E-81AC-AF607A8F824F}" destId="{25C5CA33-DC54-4A68-A94C-E1E44525739E}" srcOrd="1" destOrd="0" parTransId="{58EEB713-01DF-4C0C-B3B9-901B0F1BE3AB}" sibTransId="{79E0BC26-CC83-4352-BA2D-44B7D85D2749}"/>
    <dgm:cxn modelId="{ACD8B3A2-FC0F-4BF2-8C3A-1E05DA607AAF}" srcId="{25C5CA33-DC54-4A68-A94C-E1E44525739E}" destId="{738E265E-9C14-4798-95CD-D951571B0917}" srcOrd="1" destOrd="0" parTransId="{03C1B6CC-44DA-4615-9683-258509FB10EE}" sibTransId="{0136F9EA-5A37-4AD5-A6BC-B3545078FE98}"/>
    <dgm:cxn modelId="{221211BD-046D-4EBD-A6E8-CE1E0900E73B}" type="presOf" srcId="{B20B481E-7696-429E-8D46-EC49BA1FBDE9}" destId="{29CCC250-38CC-454E-AE94-ABEE739499A3}" srcOrd="0" destOrd="0" presId="urn:microsoft.com/office/officeart/2009/3/layout/OpposingIdeas"/>
    <dgm:cxn modelId="{9FED90BB-EA92-436D-9B42-10CAF7192EFB}" type="presOf" srcId="{25C5CA33-DC54-4A68-A94C-E1E44525739E}" destId="{D818AA27-6CB8-4C3B-A6F2-FD8353E56A84}" srcOrd="0" destOrd="0" presId="urn:microsoft.com/office/officeart/2009/3/layout/OpposingIdeas"/>
    <dgm:cxn modelId="{C12E0842-5F65-4FC2-AB5F-4C9BC2B32305}" type="presOf" srcId="{518063AB-1320-4BBB-82EB-E591F541EAFD}" destId="{376C389C-4FD3-45BA-8414-39530041E544}" srcOrd="0" destOrd="0" presId="urn:microsoft.com/office/officeart/2009/3/layout/OpposingIdeas"/>
    <dgm:cxn modelId="{0052F390-32A8-4D44-87DE-CE81EE669AD4}" type="presOf" srcId="{5A8E9566-ECCD-46AE-9A6E-90A1738D9B7E}" destId="{9BEE0C63-5D09-4F6C-92E3-B4F87A2C49A1}" srcOrd="0" destOrd="0" presId="urn:microsoft.com/office/officeart/2009/3/layout/OpposingIdeas"/>
    <dgm:cxn modelId="{A222875C-DE4A-4045-B172-2AEDFD92E040}" srcId="{4C7E4440-BB44-4C1E-81AC-AF607A8F824F}" destId="{518063AB-1320-4BBB-82EB-E591F541EAFD}" srcOrd="0" destOrd="0" parTransId="{D44FA286-81EE-415A-A030-122C8A272BE1}" sibTransId="{CBD38670-2684-412A-B2F8-D6E92A405551}"/>
    <dgm:cxn modelId="{152F7427-9A0F-4687-AD30-6154CFAD596D}" type="presParOf" srcId="{AF6A4819-EFDF-4BF7-81FB-7AFC3848C9BE}" destId="{B3428F30-0A29-4BE7-B9E7-3B79691AF5AF}" srcOrd="0" destOrd="0" presId="urn:microsoft.com/office/officeart/2009/3/layout/OpposingIdeas"/>
    <dgm:cxn modelId="{E840132A-34E4-4C22-AC3B-E57F3C44AA0D}" type="presParOf" srcId="{AF6A4819-EFDF-4BF7-81FB-7AFC3848C9BE}" destId="{BF8A3E93-5FD9-4D65-B571-A1F22B3602E8}" srcOrd="1" destOrd="0" presId="urn:microsoft.com/office/officeart/2009/3/layout/OpposingIdeas"/>
    <dgm:cxn modelId="{A5F962C0-B269-47D6-82BB-9051FF40C284}" type="presParOf" srcId="{AF6A4819-EFDF-4BF7-81FB-7AFC3848C9BE}" destId="{9BEE0C63-5D09-4F6C-92E3-B4F87A2C49A1}" srcOrd="2" destOrd="0" presId="urn:microsoft.com/office/officeart/2009/3/layout/OpposingIdeas"/>
    <dgm:cxn modelId="{531D11D7-E740-4C9D-9484-E06405812B28}" type="presParOf" srcId="{AF6A4819-EFDF-4BF7-81FB-7AFC3848C9BE}" destId="{29CCC250-38CC-454E-AE94-ABEE739499A3}" srcOrd="3" destOrd="0" presId="urn:microsoft.com/office/officeart/2009/3/layout/OpposingIdeas"/>
    <dgm:cxn modelId="{460AB09A-7E1E-48E7-A8E2-D144407D4784}" type="presParOf" srcId="{AF6A4819-EFDF-4BF7-81FB-7AFC3848C9BE}" destId="{376C389C-4FD3-45BA-8414-39530041E544}" srcOrd="4" destOrd="0" presId="urn:microsoft.com/office/officeart/2009/3/layout/OpposingIdeas"/>
    <dgm:cxn modelId="{FDD1BF70-F493-4E7C-A827-6C9979CD496E}" type="presParOf" srcId="{AF6A4819-EFDF-4BF7-81FB-7AFC3848C9BE}" destId="{6BF915B9-AFCD-4CF4-AE60-6C738EC729AE}" srcOrd="5" destOrd="0" presId="urn:microsoft.com/office/officeart/2009/3/layout/OpposingIdeas"/>
    <dgm:cxn modelId="{F1AB9C12-C52F-45CE-8642-7919FF6AF9D2}" type="presParOf" srcId="{AF6A4819-EFDF-4BF7-81FB-7AFC3848C9BE}" destId="{D818AA27-6CB8-4C3B-A6F2-FD8353E56A84}" srcOrd="6" destOrd="0" presId="urn:microsoft.com/office/officeart/2009/3/layout/OpposingIdeas"/>
    <dgm:cxn modelId="{461B5CAA-E178-42C9-8832-119373BC981A}" type="presParOf" srcId="{AF6A4819-EFDF-4BF7-81FB-7AFC3848C9BE}" destId="{0ED1DAF5-0769-4971-98DE-407782DCDFCD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18C1F-5A93-4A0F-AB4F-5884EBCDE97A}">
      <dsp:nvSpPr>
        <dsp:cNvPr id="0" name=""/>
        <dsp:cNvSpPr/>
      </dsp:nvSpPr>
      <dsp:spPr>
        <a:xfrm>
          <a:off x="4526" y="0"/>
          <a:ext cx="2715768" cy="2172462"/>
        </a:xfrm>
        <a:prstGeom prst="upArrow">
          <a:avLst/>
        </a:prstGeom>
        <a:solidFill>
          <a:srgbClr val="FFC000"/>
        </a:solidFill>
        <a:ln w="38100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7E634F-455A-4D37-92ED-661ABB6844D4}">
      <dsp:nvSpPr>
        <dsp:cNvPr id="0" name=""/>
        <dsp:cNvSpPr/>
      </dsp:nvSpPr>
      <dsp:spPr>
        <a:xfrm>
          <a:off x="2801767" y="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0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обращений</a:t>
          </a:r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439</a:t>
          </a:r>
          <a:endParaRPr lang="ru-RU" sz="42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1767" y="0"/>
        <a:ext cx="4608576" cy="2172462"/>
      </dsp:txXfrm>
    </dsp:sp>
    <dsp:sp modelId="{ED7CDC64-CA35-4008-85DF-53D57D6A657F}">
      <dsp:nvSpPr>
        <dsp:cNvPr id="0" name=""/>
        <dsp:cNvSpPr/>
      </dsp:nvSpPr>
      <dsp:spPr>
        <a:xfrm>
          <a:off x="819256" y="2353500"/>
          <a:ext cx="2715768" cy="2172462"/>
        </a:xfrm>
        <a:prstGeom prst="downArrow">
          <a:avLst/>
        </a:prstGeom>
        <a:solidFill>
          <a:srgbClr val="00B0F0"/>
        </a:solidFill>
        <a:ln w="38100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B8E774-942D-49BD-AF36-9C09F5BB827A}">
      <dsp:nvSpPr>
        <dsp:cNvPr id="0" name=""/>
        <dsp:cNvSpPr/>
      </dsp:nvSpPr>
      <dsp:spPr>
        <a:xfrm>
          <a:off x="3616497" y="235350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0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обращений</a:t>
          </a:r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90</a:t>
          </a:r>
          <a:endParaRPr lang="ru-RU" sz="4200" kern="1200" dirty="0">
            <a:solidFill>
              <a:srgbClr val="FFC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6497" y="2353500"/>
        <a:ext cx="4608576" cy="2172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28F30-0A29-4BE7-B9E7-3B79691AF5AF}">
      <dsp:nvSpPr>
        <dsp:cNvPr id="0" name=""/>
        <dsp:cNvSpPr/>
      </dsp:nvSpPr>
      <dsp:spPr>
        <a:xfrm>
          <a:off x="1090473" y="964689"/>
          <a:ext cx="5928879" cy="2624049"/>
        </a:xfrm>
        <a:prstGeom prst="round2DiagRect">
          <a:avLst>
            <a:gd name="adj1" fmla="val 0"/>
            <a:gd name="adj2" fmla="val 1667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8A3E93-5FD9-4D65-B571-A1F22B3602E8}">
      <dsp:nvSpPr>
        <dsp:cNvPr id="0" name=""/>
        <dsp:cNvSpPr/>
      </dsp:nvSpPr>
      <dsp:spPr>
        <a:xfrm>
          <a:off x="4145066" y="1150207"/>
          <a:ext cx="740" cy="235350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E0C63-5D09-4F6C-92E3-B4F87A2C49A1}">
      <dsp:nvSpPr>
        <dsp:cNvPr id="0" name=""/>
        <dsp:cNvSpPr/>
      </dsp:nvSpPr>
      <dsp:spPr>
        <a:xfrm>
          <a:off x="1018466" y="1180737"/>
          <a:ext cx="3136497" cy="2861038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82,99%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439 обращений</a:t>
          </a:r>
          <a:endParaRPr lang="ru-RU" sz="4000" kern="1200" dirty="0">
            <a:solidFill>
              <a:srgbClr val="0070C0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1018466" y="1180737"/>
        <a:ext cx="3136497" cy="2861038"/>
      </dsp:txXfrm>
    </dsp:sp>
    <dsp:sp modelId="{29CCC250-38CC-454E-AE94-ABEE739499A3}">
      <dsp:nvSpPr>
        <dsp:cNvPr id="0" name=""/>
        <dsp:cNvSpPr/>
      </dsp:nvSpPr>
      <dsp:spPr>
        <a:xfrm>
          <a:off x="3993839" y="935445"/>
          <a:ext cx="3079811" cy="278302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17,01%</a:t>
          </a:r>
          <a:endParaRPr lang="ru-RU" sz="4000" kern="1200" dirty="0">
            <a:solidFill>
              <a:srgbClr val="0070C0"/>
            </a:solidFill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90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обращений</a:t>
          </a:r>
          <a:endParaRPr lang="ru-RU" sz="4000" kern="1200" dirty="0">
            <a:solidFill>
              <a:srgbClr val="0070C0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3993839" y="935445"/>
        <a:ext cx="3079811" cy="2783025"/>
      </dsp:txXfrm>
    </dsp:sp>
    <dsp:sp modelId="{6BF915B9-AFCD-4CF4-AE60-6C738EC729AE}">
      <dsp:nvSpPr>
        <dsp:cNvPr id="0" name=""/>
        <dsp:cNvSpPr/>
      </dsp:nvSpPr>
      <dsp:spPr>
        <a:xfrm rot="16200000">
          <a:off x="-944584" y="1271571"/>
          <a:ext cx="3198081" cy="1144215"/>
        </a:xfrm>
        <a:prstGeom prst="rightArrow">
          <a:avLst>
            <a:gd name="adj1" fmla="val 49830"/>
            <a:gd name="adj2" fmla="val 60660"/>
          </a:avLst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 квартал 2024 г</a:t>
          </a:r>
          <a:endParaRPr lang="ru-RU" sz="2400" kern="1200" dirty="0">
            <a:solidFill>
              <a:schemeClr val="bg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-771654" y="1731527"/>
        <a:ext cx="2852221" cy="570163"/>
      </dsp:txXfrm>
    </dsp:sp>
    <dsp:sp modelId="{0ED1DAF5-0769-4971-98DE-407782DCDFCD}">
      <dsp:nvSpPr>
        <dsp:cNvPr id="0" name=""/>
        <dsp:cNvSpPr/>
      </dsp:nvSpPr>
      <dsp:spPr>
        <a:xfrm rot="5400000">
          <a:off x="5891592" y="2284257"/>
          <a:ext cx="2942176" cy="1023150"/>
        </a:xfrm>
        <a:prstGeom prst="rightArrow">
          <a:avLst>
            <a:gd name="adj1" fmla="val 49830"/>
            <a:gd name="adj2" fmla="val 60660"/>
          </a:avLst>
        </a:prstGeom>
        <a:solidFill>
          <a:srgbClr val="00B0F0"/>
        </a:solidFill>
        <a:ln>
          <a:solidFill>
            <a:schemeClr val="bg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1 квартал 2023 г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6046225" y="2386281"/>
        <a:ext cx="2632910" cy="50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846640" cy="2664295"/>
          </a:xfrm>
          <a:ln w="57150">
            <a:solidFill>
              <a:srgbClr val="FFC000"/>
            </a:solidFill>
            <a:prstDash val="lgDash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с обращениями граждан в Главном управлении МЧС России по Курской области за I квартал 2024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093296"/>
            <a:ext cx="6400800" cy="52846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solidFill>
                  <a:srgbClr val="0070C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Курск</a:t>
            </a:r>
            <a:endParaRPr lang="ru-RU" sz="2400" dirty="0">
              <a:solidFill>
                <a:srgbClr val="0070C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0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 граждан и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поступивших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рассмотренных</a:t>
            </a:r>
            <a:b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 МЧС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Курской области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730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87624" y="248277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2024г.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79712" y="4694013"/>
            <a:ext cx="126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2023г.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7812360" y="5733256"/>
            <a:ext cx="720080" cy="720080"/>
          </a:xfrm>
          <a:prstGeom prst="star5">
            <a:avLst/>
          </a:prstGeom>
          <a:solidFill>
            <a:srgbClr val="FFC000"/>
          </a:solidFill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26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типы обращений граждан и организаций, поступивших и рассмотренных в 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 </a:t>
            </a:r>
            <a:r>
              <a:rPr lang="ru-RU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МЧС России по Курской области</a:t>
            </a:r>
          </a:p>
        </p:txBody>
      </p:sp>
      <p:graphicFrame>
        <p:nvGraphicFramePr>
          <p:cNvPr id="6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067692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15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обращений, поступивших в ГУ МЧС России по Курской области от граждан составляет:</a:t>
            </a: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146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18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социально-значимых письменных обращений граждан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328686" cy="341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38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обращений граждан и организаций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  <a:ln w="57150"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360000" algn="just">
              <a:buNone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Анализ тематики обращений граждан показывает, что наиболее значимыми для граждан являются вопросы соблюдения требований пожарной безопасности (58,09% обращений, АППГ 46,67%).</a:t>
            </a:r>
          </a:p>
          <a:p>
            <a:pPr marL="0" indent="360000" algn="just">
              <a:buNone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Отмечается рост количества обращений по вопросам деятельности ГИМС.</a:t>
            </a:r>
          </a:p>
          <a:p>
            <a:pPr marL="0" indent="360000" algn="just">
              <a:buNone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За 3 месяца 2024 года письменных обращений граждан, рассмотренных с нарушениями срока, нет.</a:t>
            </a:r>
          </a:p>
          <a:p>
            <a:pPr marL="0" indent="360000" algn="just">
              <a:buNone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За отчетный период на личном приеме граждан было принято 18 человек (АППГ 0). </a:t>
            </a:r>
          </a:p>
        </p:txBody>
      </p:sp>
    </p:spTree>
    <p:extLst>
      <p:ext uri="{BB962C8B-B14F-4D97-AF65-F5344CB8AC3E}">
        <p14:creationId xmlns:p14="http://schemas.microsoft.com/office/powerpoint/2010/main" val="14127716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173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Итоги работы с обращениями граждан в Главном управлении МЧС России по Курской области за I квартал 2024 года</vt:lpstr>
      <vt:lpstr>Количество обращений граждан и организаций, поступивших и рассмотренных в ГУ МЧС России по Курской области</vt:lpstr>
      <vt:lpstr>Формы и типы обращений граждан и организаций, поступивших и рассмотренных в ГУ МЧС России по Курской области</vt:lpstr>
      <vt:lpstr>Удельный вес обращений, поступивших в ГУ МЧС России по Курской области от граждан составляет:</vt:lpstr>
      <vt:lpstr>Тематика социально-значимых письменных обращений граждан</vt:lpstr>
      <vt:lpstr>Результаты рассмотрения обращений граждан и организаций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с обращениями граждан в Главном управлении МЧС России по Курской области за I квартал 2024 года</dc:title>
  <dc:creator>Крюкова Ирина Сергеевна</dc:creator>
  <cp:lastModifiedBy>Крюкова Ирина Сергеевна</cp:lastModifiedBy>
  <cp:revision>17</cp:revision>
  <dcterms:created xsi:type="dcterms:W3CDTF">2024-04-09T14:26:36Z</dcterms:created>
  <dcterms:modified xsi:type="dcterms:W3CDTF">2024-04-09T14:55:55Z</dcterms:modified>
</cp:coreProperties>
</file>